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8.xml" ContentType="application/vnd.openxmlformats-officedocument.presentationml.notesSlide+xml"/>
  <Override PartName="/ppt/notesSlides/_rels/notesSlide8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wmf" ContentType="image/x-wmf"/>
  <Override PartName="/ppt/media/image13.png" ContentType="image/png"/>
  <Override PartName="/ppt/media/image14.wmf" ContentType="image/x-wmf"/>
  <Override PartName="/ppt/media/image15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переміщення сторінки клацніть мишею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uk-UA" sz="2000" spc="-1" strike="noStrike">
                <a:solidFill>
                  <a:srgbClr val="000000"/>
                </a:solidFill>
                <a:latin typeface="Arial"/>
              </a:rPr>
              <a:t>Для редагування формату приміток клацніть мишею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&lt;верхній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&lt;дата/час&gt;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54CC2E2-0015-4E89-81E2-E85DB2EAA1B6}" type="slidenum"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216000" indent="0">
              <a:buNone/>
            </a:pP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sldNum" idx="10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0600843-544C-401F-BE4F-7E91B585179A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D1A9299-C86F-4FE5-991A-6AA004C88A1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7459A5E-F218-450B-BD1E-7B5198BB00B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761737-B0AE-4D91-8ECC-7A470B8F5CC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BF9981C-C1E5-4D0F-9525-62030C4F6BD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82BA555-1F8F-4663-829F-944E9A95448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FC44904-FB79-4828-B5C9-316515E056A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59DBEA1-F469-4498-9C9D-C8D8EC8E31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D3E5F01-CC42-445F-99B6-E0EA7D56D32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A0750F0-1C2D-42DE-9A7E-35BC8342BE0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1727105-9A8B-402D-A299-CD65D7868D4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82639B1-21C9-4DB5-86DF-6C0C713DB47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33A3804-EB57-4302-83C8-BA684F9C462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AA507CE-606E-4247-8F86-D701691C508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EB2065F-2D27-4F00-A2A9-821D997B41B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DDE5DB0-E3E6-4763-B209-103A5DDC061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1F73D74-2CD2-46AD-9368-64C36145DE8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10587C7-E1AB-405D-8FC5-C5E679293B9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56C4B4-8E60-403B-A70D-F102380806E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52261E-DD6D-4802-A4AE-C048065CB2F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AAD80C1-B316-485C-AC00-F3BDD0E4378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uk-UA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401DFBB-3724-41FA-B7BE-FD71748F37B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30A4B5F-4E81-45C8-92F6-180C87F3C8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EBC865-D78D-4C7B-AF20-6880A7E49A3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939D4D-733D-4998-80FD-DE403624280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uk-UA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&lt;дата/час&gt;</a:t>
            </a:r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8A1299C-6E1B-403D-943C-6E27A04C9CB8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редагування структури клацніть мишею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Другий рівень структури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Третій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П'ятий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Шостий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Сьомий рівень структури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&lt;дата/час&gt;</a:t>
            </a:r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uk-UA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uk-UA" sz="1400" spc="-1" strike="noStrike">
                <a:solidFill>
                  <a:srgbClr val="000000"/>
                </a:solidFill>
                <a:latin typeface="Times New Roman"/>
              </a:rPr>
              <a:t>&lt;нижній колонтитул&gt;</a:t>
            </a:r>
            <a:endParaRPr b="0" lang="uk-UA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4184E703-8880-4F8E-BAB3-EE2D20F1377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uk-UA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wmf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857240" y="1357200"/>
            <a:ext cx="7092000" cy="3140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p>
            <a:pPr indent="0" algn="ctr">
              <a:lnSpc>
                <a:spcPct val="100000"/>
              </a:lnSpc>
              <a:buNone/>
            </a:pPr>
            <a:r>
              <a:rPr b="0" lang="uk-UA" sz="4400" spc="-1" strike="noStrike">
                <a:solidFill>
                  <a:srgbClr val="000000"/>
                </a:solidFill>
                <a:latin typeface="Times New Roman"/>
              </a:rPr>
              <a:t>Презентація на тему:</a:t>
            </a:r>
            <a:r>
              <a:rPr b="0" lang="en-US" sz="4400" spc="-1" strike="noStrike">
                <a:solidFill>
                  <a:srgbClr val="000000"/>
                </a:solidFill>
                <a:latin typeface="Times New Roman"/>
              </a:rPr>
              <a:t> </a:t>
            </a:r>
            <a:br>
              <a:rPr sz="4400"/>
            </a:br>
            <a:r>
              <a:rPr b="1" lang="uk-UA" sz="4400" spc="-1" strike="noStrike">
                <a:solidFill>
                  <a:srgbClr val="000000"/>
                </a:solidFill>
                <a:latin typeface="Times New Roman"/>
              </a:rPr>
              <a:t>«</a:t>
            </a: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Предмет </a:t>
            </a:r>
            <a:r>
              <a:rPr b="1" lang="uk-UA" sz="4400" spc="-1" strike="noStrike">
                <a:solidFill>
                  <a:srgbClr val="000000"/>
                </a:solidFill>
                <a:latin typeface="Times New Roman"/>
              </a:rPr>
              <a:t>об'єкт і  методи бухгалтерського обліку</a:t>
            </a: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.»</a:t>
            </a:r>
            <a:br>
              <a:rPr sz="4400"/>
            </a:b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2" descr=""/>
          <p:cNvPicPr/>
          <p:nvPr/>
        </p:nvPicPr>
        <p:blipFill>
          <a:blip r:embed="rId1"/>
          <a:stretch/>
        </p:blipFill>
        <p:spPr>
          <a:xfrm>
            <a:off x="34920" y="404640"/>
            <a:ext cx="9074880" cy="590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 descr=""/>
          <p:cNvPicPr/>
          <p:nvPr/>
        </p:nvPicPr>
        <p:blipFill>
          <a:blip r:embed="rId1"/>
          <a:stretch/>
        </p:blipFill>
        <p:spPr>
          <a:xfrm>
            <a:off x="457200" y="2855880"/>
            <a:ext cx="8229240" cy="114588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3" descr=""/>
          <p:cNvPicPr/>
          <p:nvPr/>
        </p:nvPicPr>
        <p:blipFill>
          <a:blip r:embed="rId2"/>
          <a:stretch/>
        </p:blipFill>
        <p:spPr>
          <a:xfrm>
            <a:off x="0" y="332640"/>
            <a:ext cx="9143640" cy="5832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/>
          </p:nvPr>
        </p:nvSpPr>
        <p:spPr>
          <a:xfrm>
            <a:off x="899640" y="1124640"/>
            <a:ext cx="7920360" cy="3168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uk-UA" sz="2800" spc="-1" strike="noStrike">
                <a:solidFill>
                  <a:srgbClr val="000000"/>
                </a:solidFill>
                <a:latin typeface="Times New Roman"/>
              </a:rPr>
              <a:t>Метод бухгалтерського обліку 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– це сукупність спеціальних прийомів, за допомогою яких вивчають його предмет: хронологічного і систематичного спостереження; вимірювання господарських засобів і процесів; реєстрації та класифікації даних з метою їх систематизації; узагальнення інформації з метою звітності.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Прямоугольник 1"/>
          <p:cNvSpPr/>
          <p:nvPr/>
        </p:nvSpPr>
        <p:spPr>
          <a:xfrm>
            <a:off x="755640" y="210960"/>
            <a:ext cx="8208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Метод </a:t>
            </a: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бухгалтерського обліку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uk-UA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0" name="Рисунок 4" descr=""/>
          <p:cNvPicPr/>
          <p:nvPr/>
        </p:nvPicPr>
        <p:blipFill>
          <a:blip r:embed="rId1"/>
          <a:stretch/>
        </p:blipFill>
        <p:spPr>
          <a:xfrm>
            <a:off x="3060000" y="4260960"/>
            <a:ext cx="3600000" cy="239616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8" dur="indefinite" restart="never" nodeType="tmRoot">
          <p:childTnLst>
            <p:seq>
              <p:cTn id="169" dur="indefinite" nodeType="mainSeq"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9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82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774720" y="13680"/>
            <a:ext cx="8116200" cy="719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2000"/>
          </a:bodyPr>
          <a:p>
            <a:pPr indent="0" algn="ctr">
              <a:lnSpc>
                <a:spcPct val="100000"/>
              </a:lnSpc>
              <a:buNone/>
            </a:pPr>
            <a:r>
              <a:rPr b="0" lang="uk-UA" sz="4400" spc="-1" strike="noStrike">
                <a:solidFill>
                  <a:srgbClr val="000000"/>
                </a:solidFill>
                <a:latin typeface="Calibri"/>
              </a:rPr>
              <a:t>Кожний метод має свої елементи.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1030320" y="764640"/>
            <a:ext cx="7533000" cy="5601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Методу спостереження відповідають прийоми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Прямоугольник 5"/>
          <p:cNvSpPr/>
          <p:nvPr/>
        </p:nvSpPr>
        <p:spPr>
          <a:xfrm>
            <a:off x="1036080" y="1423440"/>
            <a:ext cx="3679560" cy="71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rgbClr val="ffffff"/>
                </a:solidFill>
                <a:latin typeface="Times New Roman"/>
              </a:rPr>
              <a:t>документування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Прямоугольник 6"/>
          <p:cNvSpPr/>
          <p:nvPr/>
        </p:nvSpPr>
        <p:spPr>
          <a:xfrm>
            <a:off x="5102640" y="1423440"/>
            <a:ext cx="3645720" cy="71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інвентаризації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Прямоугольник 7"/>
          <p:cNvSpPr/>
          <p:nvPr/>
        </p:nvSpPr>
        <p:spPr>
          <a:xfrm>
            <a:off x="1036080" y="2143440"/>
            <a:ext cx="784584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Вимірювання здійснюють шляхом 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Прямоугольник 8"/>
          <p:cNvSpPr/>
          <p:nvPr/>
        </p:nvSpPr>
        <p:spPr>
          <a:xfrm>
            <a:off x="1041480" y="2648880"/>
            <a:ext cx="3674160" cy="71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оцінки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Прямоугольник 9"/>
          <p:cNvSpPr/>
          <p:nvPr/>
        </p:nvSpPr>
        <p:spPr>
          <a:xfrm>
            <a:off x="5102640" y="2613600"/>
            <a:ext cx="3645720" cy="75492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калькулювання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Прямоугольник 10"/>
          <p:cNvSpPr/>
          <p:nvPr/>
        </p:nvSpPr>
        <p:spPr>
          <a:xfrm>
            <a:off x="1036080" y="3357360"/>
            <a:ext cx="875340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Реєстрація та класифікація проводяться на 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Прямоугольник 11"/>
          <p:cNvSpPr/>
          <p:nvPr/>
        </p:nvSpPr>
        <p:spPr>
          <a:xfrm>
            <a:off x="1041480" y="3880800"/>
            <a:ext cx="3674160" cy="791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рахунках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Прямоугольник 12"/>
          <p:cNvSpPr/>
          <p:nvPr/>
        </p:nvSpPr>
        <p:spPr>
          <a:xfrm>
            <a:off x="5107680" y="3880800"/>
            <a:ext cx="3640320" cy="791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1" lang="uk-UA" sz="2000" spc="-1" strike="noStrike">
                <a:solidFill>
                  <a:schemeClr val="lt1"/>
                </a:solidFill>
                <a:latin typeface="Times New Roman"/>
              </a:rPr>
              <a:t>за допомогою </a:t>
            </a:r>
            <a:endParaRPr b="0" lang="uk-UA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подвійного запису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Прямоугольник 13"/>
          <p:cNvSpPr/>
          <p:nvPr/>
        </p:nvSpPr>
        <p:spPr>
          <a:xfrm>
            <a:off x="1036080" y="4672800"/>
            <a:ext cx="7845840" cy="94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Узагальнення інформації з метою звітності відбувається у 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Прямоугольник 14"/>
          <p:cNvSpPr/>
          <p:nvPr/>
        </p:nvSpPr>
        <p:spPr>
          <a:xfrm>
            <a:off x="1036080" y="5626800"/>
            <a:ext cx="3679560" cy="863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бухгалтерському балансі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Прямоугольник 15"/>
          <p:cNvSpPr/>
          <p:nvPr/>
        </p:nvSpPr>
        <p:spPr>
          <a:xfrm>
            <a:off x="5102640" y="5619960"/>
            <a:ext cx="3645720" cy="863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фінансовій звітності</a:t>
            </a:r>
            <a:r>
              <a:rPr b="1" lang="ru-RU" sz="1800" spc="-1" strike="noStrike">
                <a:solidFill>
                  <a:schemeClr val="lt1"/>
                </a:solidFill>
                <a:latin typeface="Calibri"/>
              </a:rPr>
              <a:t>.</a:t>
            </a:r>
            <a:endParaRPr b="0" lang="uk-UA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87" dur="indefinite" restart="never" nodeType="tmRoot">
          <p:childTnLst>
            <p:seq>
              <p:cTn id="188" dur="indefinite" nodeType="mainSeq"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10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9" dur="1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0" dur="1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500"/>
                            </p:stCondLst>
                            <p:childTnLst>
                              <p:par>
                                <p:cTn id="202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0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000"/>
                            </p:stCondLst>
                            <p:childTnLst>
                              <p:par>
                                <p:cTn id="206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0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500"/>
                            </p:stCondLst>
                            <p:childTnLst>
                              <p:par>
                                <p:cTn id="210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3500"/>
                            </p:stCondLst>
                            <p:childTnLst>
                              <p:par>
                                <p:cTn id="216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20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24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7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5500"/>
                            </p:stCondLst>
                            <p:childTnLst>
                              <p:par>
                                <p:cTn id="230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6000"/>
                            </p:stCondLst>
                            <p:childTnLst>
                              <p:par>
                                <p:cTn id="234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6500"/>
                            </p:stCondLst>
                            <p:childTnLst>
                              <p:par>
                                <p:cTn id="23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7000"/>
                            </p:stCondLst>
                            <p:childTnLst>
                              <p:par>
                                <p:cTn id="242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4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7500"/>
                            </p:stCondLst>
                            <p:childTnLst>
                              <p:par>
                                <p:cTn id="246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4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0" y="188640"/>
            <a:ext cx="9143640" cy="1728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ЗМІСТ</a:t>
            </a:r>
            <a:br>
              <a:rPr sz="3600"/>
            </a:b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99640" y="980640"/>
            <a:ext cx="7668000" cy="432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Предмет 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бухгалтерського обліку.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Об’єкти бухгалтерського обліку.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Calibri"/>
              <a:buAutoNum type="arabicPeriod"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Метод бухгалтерського обліку.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1" name="Рисунок 3" descr=""/>
          <p:cNvPicPr/>
          <p:nvPr/>
        </p:nvPicPr>
        <p:blipFill>
          <a:blip r:embed="rId1"/>
          <a:stretch/>
        </p:blipFill>
        <p:spPr>
          <a:xfrm>
            <a:off x="1043640" y="4293000"/>
            <a:ext cx="3593160" cy="221220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  <p:pic>
        <p:nvPicPr>
          <p:cNvPr id="92" name="Рисунок 4" descr=""/>
          <p:cNvPicPr/>
          <p:nvPr/>
        </p:nvPicPr>
        <p:blipFill>
          <a:blip r:embed="rId2"/>
          <a:stretch/>
        </p:blipFill>
        <p:spPr>
          <a:xfrm>
            <a:off x="4847400" y="3196800"/>
            <a:ext cx="3710160" cy="247392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160640" y="692640"/>
            <a:ext cx="7642800" cy="1800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6000"/>
          </a:bodyPr>
          <a:p>
            <a:pPr indent="0">
              <a:lnSpc>
                <a:spcPct val="100000"/>
              </a:lnSpc>
              <a:buNone/>
            </a:pP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Бухгалтерський облік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, як і будь-яка </a:t>
            </a: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інша економічна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 наука, </a:t>
            </a: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має свої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:</a:t>
            </a:r>
            <a:br>
              <a:rPr sz="4400"/>
            </a:b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Овал 3"/>
          <p:cNvSpPr/>
          <p:nvPr/>
        </p:nvSpPr>
        <p:spPr>
          <a:xfrm>
            <a:off x="730440" y="2710080"/>
            <a:ext cx="2699640" cy="2699640"/>
          </a:xfrm>
          <a:prstGeom prst="ellipse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Предмет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Овал 5"/>
          <p:cNvSpPr/>
          <p:nvPr/>
        </p:nvSpPr>
        <p:spPr>
          <a:xfrm>
            <a:off x="3430440" y="2699640"/>
            <a:ext cx="2699640" cy="2699640"/>
          </a:xfrm>
          <a:prstGeom prst="ellipse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Об’єкти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Овал 6"/>
          <p:cNvSpPr/>
          <p:nvPr/>
        </p:nvSpPr>
        <p:spPr>
          <a:xfrm>
            <a:off x="6131160" y="2710080"/>
            <a:ext cx="2699640" cy="2699640"/>
          </a:xfrm>
          <a:prstGeom prst="ellipse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Метод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Прямоугольник 1"/>
          <p:cNvSpPr/>
          <p:nvPr/>
        </p:nvSpPr>
        <p:spPr>
          <a:xfrm>
            <a:off x="827640" y="210960"/>
            <a:ext cx="7920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Предмет </a:t>
            </a: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бухгалтерського обліку.</a:t>
            </a:r>
            <a:endParaRPr b="0" lang="uk-UA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1"/>
          <p:cNvSpPr>
            <a:spLocks noGrp="1"/>
          </p:cNvSpPr>
          <p:nvPr>
            <p:ph/>
          </p:nvPr>
        </p:nvSpPr>
        <p:spPr>
          <a:xfrm>
            <a:off x="899640" y="1052640"/>
            <a:ext cx="8064360" cy="3939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Предмет </a:t>
            </a:r>
            <a:r>
              <a:rPr b="1" lang="uk-UA" sz="2800" spc="-1" strike="noStrike">
                <a:solidFill>
                  <a:srgbClr val="000000"/>
                </a:solidFill>
                <a:latin typeface="Times New Roman"/>
              </a:rPr>
              <a:t>обліку 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– це факти господарської діяльності, які характеризують стан та використання ресурсів підприємства, процес придбання, виробництва та збуту, розрахункові відносини підприємства з фізичними і юридичними особами, результати діяльності підприємства, формування інформації для внутрішніх і зовнішніх користувачів. 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9" name="Рисунок 2" descr=""/>
          <p:cNvPicPr/>
          <p:nvPr/>
        </p:nvPicPr>
        <p:blipFill>
          <a:blip r:embed="rId1"/>
          <a:stretch/>
        </p:blipFill>
        <p:spPr>
          <a:xfrm>
            <a:off x="3276000" y="4725000"/>
            <a:ext cx="2792160" cy="185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" dur="indefinite" restart="never" nodeType="tmRoot">
          <p:childTnLst>
            <p:seq>
              <p:cTn id="59" dur="indefinite" nodeType="mainSeq"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971640" y="404640"/>
            <a:ext cx="7935840" cy="37008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Предмет бухгалтерського обліку охоплює весь процес відтворення, тобто виробництво, розподіл, обіг і споживання, зокрема вивчення стану й використання коштів підприємства у процесі господарської діяльності.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Рисунок 1" descr=""/>
          <p:cNvPicPr/>
          <p:nvPr/>
        </p:nvPicPr>
        <p:blipFill>
          <a:blip r:embed="rId1"/>
          <a:stretch/>
        </p:blipFill>
        <p:spPr>
          <a:xfrm>
            <a:off x="5292000" y="2421000"/>
            <a:ext cx="3342240" cy="222984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  <p:pic>
        <p:nvPicPr>
          <p:cNvPr id="102" name="Рисунок 3" descr=""/>
          <p:cNvPicPr/>
          <p:nvPr/>
        </p:nvPicPr>
        <p:blipFill>
          <a:blip r:embed="rId2"/>
          <a:stretch/>
        </p:blipFill>
        <p:spPr>
          <a:xfrm>
            <a:off x="1115640" y="4149000"/>
            <a:ext cx="4176000" cy="227772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7" dur="indefinite" restart="never" nodeType="tmRoot">
          <p:childTnLst>
            <p:seq>
              <p:cTn id="78" dur="indefinite" nodeType="mainSeq"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/>
          </p:nvPr>
        </p:nvSpPr>
        <p:spPr>
          <a:xfrm>
            <a:off x="1043640" y="260640"/>
            <a:ext cx="7776360" cy="36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uk-UA" sz="2800" spc="-1" strike="noStrike">
                <a:solidFill>
                  <a:srgbClr val="000000"/>
                </a:solidFill>
                <a:latin typeface="Times New Roman"/>
              </a:rPr>
              <a:t>Господарська операція 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– дія або подія, яка викликає зміни у структурі активів, зобов’язань та власному капіталі підприємства Господарські операції можуть бути спрямовані на забезпечення підприємства сировиною і матеріалами, виробництво продукції і надання послуг, реалізацію на ринку готової продукції і послуг.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Рисунок 1" descr=""/>
          <p:cNvPicPr/>
          <p:nvPr/>
        </p:nvPicPr>
        <p:blipFill>
          <a:blip r:embed="rId1"/>
          <a:stretch/>
        </p:blipFill>
        <p:spPr>
          <a:xfrm>
            <a:off x="1403640" y="4005000"/>
            <a:ext cx="3244680" cy="248904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  <p:pic>
        <p:nvPicPr>
          <p:cNvPr id="105" name="Рисунок 3" descr=""/>
          <p:cNvPicPr/>
          <p:nvPr/>
        </p:nvPicPr>
        <p:blipFill>
          <a:blip r:embed="rId2"/>
          <a:stretch/>
        </p:blipFill>
        <p:spPr>
          <a:xfrm>
            <a:off x="5292000" y="3464640"/>
            <a:ext cx="3600000" cy="2288160"/>
          </a:xfrm>
          <a:prstGeom prst="rect">
            <a:avLst/>
          </a:prstGeom>
          <a:ln w="0">
            <a:noFill/>
          </a:ln>
          <a:effectLst>
            <a:softEdge rad="6336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6" dur="indefinite" restart="never" nodeType="tmRoot">
          <p:childTnLst>
            <p:seq>
              <p:cTn id="97" dur="indefinite" nodeType="mainSeq"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3" dur="500" fill="hold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1043640" y="404640"/>
            <a:ext cx="7848360" cy="4104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uk-UA" sz="2800" spc="-1" strike="noStrike">
                <a:solidFill>
                  <a:srgbClr val="000000"/>
                </a:solidFill>
                <a:latin typeface="Times New Roman"/>
              </a:rPr>
              <a:t>Принципи бухгалтерського обліку </a:t>
            </a: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— це основні засади, на яких здійснюються його функції в мікроекономічному середовищі, тобто для суб'єктів господарської діяльності. Вони формуються залежно від національних особливостей і суспільно-економічного розвитку країни, форм власності, капіталу, способів господарювання.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Рисунок 1" descr=""/>
          <p:cNvPicPr/>
          <p:nvPr/>
        </p:nvPicPr>
        <p:blipFill>
          <a:blip r:embed="rId1"/>
          <a:stretch/>
        </p:blipFill>
        <p:spPr>
          <a:xfrm>
            <a:off x="4199400" y="3690000"/>
            <a:ext cx="4032000" cy="2862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1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/>
          </p:nvPr>
        </p:nvSpPr>
        <p:spPr>
          <a:xfrm>
            <a:off x="899640" y="1340640"/>
            <a:ext cx="7983000" cy="4176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Об'єктами бухгалтерського обліку в процесі виробництва є затрати підприємства на виробництво продукції, що дає змогу визначити її собівартість, а також обсяг виготовленої продукції (в натуральних і вартісному вимірниках).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Прямоугольник 1"/>
          <p:cNvSpPr/>
          <p:nvPr/>
        </p:nvSpPr>
        <p:spPr>
          <a:xfrm>
            <a:off x="395640" y="332640"/>
            <a:ext cx="8352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uk-UA" sz="3600" spc="-1" strike="noStrike">
                <a:solidFill>
                  <a:srgbClr val="000000"/>
                </a:solidFill>
                <a:latin typeface="Times New Roman"/>
              </a:rPr>
              <a:t>Об’єкти бухгалтерського обліку.</a:t>
            </a:r>
            <a:endParaRPr b="0" lang="uk-UA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0" name="Рисунок 4" descr=""/>
          <p:cNvPicPr/>
          <p:nvPr/>
        </p:nvPicPr>
        <p:blipFill>
          <a:blip r:embed="rId1"/>
          <a:stretch/>
        </p:blipFill>
        <p:spPr>
          <a:xfrm>
            <a:off x="2699640" y="3534480"/>
            <a:ext cx="3744000" cy="312012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29" dur="indefinite" restart="never" nodeType="tmRoot">
          <p:childTnLst>
            <p:seq>
              <p:cTn id="130" dur="indefinite" nodeType="mainSeq"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0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nodeType="after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/>
          </p:nvPr>
        </p:nvSpPr>
        <p:spPr>
          <a:xfrm>
            <a:off x="1002240" y="332640"/>
            <a:ext cx="8141400" cy="18000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uk-UA" sz="2800" spc="-1" strike="noStrike">
                <a:solidFill>
                  <a:srgbClr val="000000"/>
                </a:solidFill>
                <a:latin typeface="Times New Roman"/>
              </a:rPr>
              <a:t>Відповідно до визначення предмету бухгалтерського обліку, його об’єкти за економічним змістом та призначенням можна об'єднати в три групи: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Прямоугольник 3"/>
          <p:cNvSpPr/>
          <p:nvPr/>
        </p:nvSpPr>
        <p:spPr>
          <a:xfrm>
            <a:off x="1548720" y="2565000"/>
            <a:ext cx="6119640" cy="107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Господарські засоби (майно) 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Прямоугольник 4"/>
          <p:cNvSpPr/>
          <p:nvPr/>
        </p:nvSpPr>
        <p:spPr>
          <a:xfrm>
            <a:off x="1547640" y="4005000"/>
            <a:ext cx="6119640" cy="107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Джерела утворення господарських засобів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Прямоугольник 5"/>
          <p:cNvSpPr/>
          <p:nvPr/>
        </p:nvSpPr>
        <p:spPr>
          <a:xfrm>
            <a:off x="1548720" y="5499720"/>
            <a:ext cx="6119640" cy="1079640"/>
          </a:xfrm>
          <a:prstGeom prst="rect">
            <a:avLst/>
          </a:prstGeom>
          <a:solidFill>
            <a:srgbClr val="f78da6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uk-UA" sz="2800" spc="-1" strike="noStrike">
                <a:solidFill>
                  <a:schemeClr val="lt1"/>
                </a:solidFill>
                <a:latin typeface="Times New Roman"/>
              </a:rPr>
              <a:t>Господарські процеси</a:t>
            </a:r>
            <a:endParaRPr b="0" lang="uk-UA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8" dur="indefinite" restart="never" nodeType="tmRoot">
          <p:childTnLst>
            <p:seq>
              <p:cTn id="149" dur="indefinite" nodeType="mainSeq"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4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6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500"/>
                            </p:stCondLst>
                            <p:childTnLst>
                              <p:par>
                                <p:cTn id="165" nodeType="after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16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3354</TotalTime>
  <Application>LibreOffice/7.4.2.3$Windows_X86_64 LibreOffice_project/382eef1f22670f7f4118c8c2dd222ec7ad009daf</Application>
  <AppVersion>15.0000</AppVersion>
  <Words>340</Words>
  <Paragraphs>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2016-11-08T16:43:36Z</dcterms:created>
  <dc:creator>ПК</dc:creator>
  <dc:description/>
  <dc:language>uk-UA</dc:language>
  <cp:lastModifiedBy>Пользователь</cp:lastModifiedBy>
  <dcterms:modified xsi:type="dcterms:W3CDTF">2021-05-14T08:31:43Z</dcterms:modified>
  <cp:revision>51</cp:revision>
  <dc:subject/>
  <dc:title>Презентація до дипломної роботи на тему:. 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13</vt:i4>
  </property>
</Properties>
</file>